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70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6418E-95E2-409C-A156-AF51707D1B3E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0F0DE-7476-408F-84C0-0A9756D534C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Analizziamo</a:t>
            </a:r>
            <a:r>
              <a:rPr lang="it-IT" baseline="0" dirty="0" smtClean="0"/>
              <a:t> i livelli di RNA per capire quanto possa essere espresso un gene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B7CDD-2C4F-4EC2-A256-8F195D58E8B0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9853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7148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3270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7461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7478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4274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0400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8900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4467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4194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2023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8007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4C574-AB97-474D-9610-2CA835D330BC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07824-D22C-440F-8D8C-5EF3FF2B32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7769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6759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PROGRAMMA ALTERNANZA SCUOLA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LAVORO IBPM CNR</a:t>
            </a:r>
            <a:b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12-16 FEBBRAIO 2018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8500" y="2827428"/>
            <a:ext cx="6912768" cy="2304256"/>
          </a:xfrm>
        </p:spPr>
        <p:txBody>
          <a:bodyPr/>
          <a:lstStyle/>
          <a:p>
            <a:r>
              <a:rPr lang="it-IT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Prima giornata: </a:t>
            </a:r>
          </a:p>
          <a:p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Introduzione al DNA ed estrazione di DNA da saliva, PCR, analisi genetica</a:t>
            </a:r>
            <a:endParaRPr lang="it-IT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1475656" y="2829419"/>
            <a:ext cx="6696744" cy="20162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234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404664"/>
            <a:ext cx="8219256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Elettroforesi: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Caricare 10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 di DNA + 2,5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 di blu di Bromo Fenolo in ogni pozzetto + acqua + marker.</a:t>
            </a:r>
          </a:p>
          <a:p>
            <a:pPr marL="0" indent="0"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reccia a destra 1"/>
          <p:cNvSpPr/>
          <p:nvPr/>
        </p:nvSpPr>
        <p:spPr>
          <a:xfrm>
            <a:off x="908631" y="3526960"/>
            <a:ext cx="702002" cy="776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835696" y="2708920"/>
            <a:ext cx="34563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DNA è carico negativamente a causa della presenza dei gruppi fosfato, quindi in presenza di un campo elettrico migrerà verso il polo positivo.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744383"/>
            <a:ext cx="3441724" cy="258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871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404664"/>
            <a:ext cx="8219256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Foto del gel</a:t>
            </a:r>
            <a:endParaRPr lang="it-IT" sz="24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509122"/>
            <a:ext cx="3960440" cy="2977557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752020" y="1484784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Genotipi comuni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omozigote 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mozigote LL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terozigote SL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0"/>
            <a:ext cx="3074489" cy="52899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4354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/>
          <p:nvPr/>
        </p:nvGrpSpPr>
        <p:grpSpPr>
          <a:xfrm>
            <a:off x="2915816" y="4365104"/>
            <a:ext cx="3384376" cy="2304256"/>
            <a:chOff x="3389811" y="3501390"/>
            <a:chExt cx="5754189" cy="3356610"/>
          </a:xfrm>
        </p:grpSpPr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9811" y="3501390"/>
              <a:ext cx="5754189" cy="3356610"/>
            </a:xfrm>
            <a:prstGeom prst="rect">
              <a:avLst/>
            </a:prstGeom>
          </p:spPr>
        </p:pic>
        <p:sp>
          <p:nvSpPr>
            <p:cNvPr id="10" name="Rettangolo 9"/>
            <p:cNvSpPr/>
            <p:nvPr/>
          </p:nvSpPr>
          <p:spPr>
            <a:xfrm>
              <a:off x="7239000" y="5838825"/>
              <a:ext cx="1800225" cy="7810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026" name="Picture 2" descr="C:\Users\utente\Desktop\IMG_28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2973" y="1628800"/>
            <a:ext cx="2766368" cy="2152891"/>
          </a:xfrm>
          <a:prstGeom prst="rect">
            <a:avLst/>
          </a:prstGeom>
          <a:noFill/>
        </p:spPr>
      </p:pic>
      <p:pic>
        <p:nvPicPr>
          <p:cNvPr id="1027" name="Picture 3" descr="C:\Users\utente\Desktop\IMG_285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8604" y="1582679"/>
            <a:ext cx="3421868" cy="2566401"/>
          </a:xfrm>
          <a:prstGeom prst="rect">
            <a:avLst/>
          </a:prstGeom>
          <a:noFill/>
        </p:spPr>
      </p:pic>
      <p:pic>
        <p:nvPicPr>
          <p:cNvPr id="8" name="Picture 2" descr="C:\Users\utente\Desktop\IMG_28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564141"/>
            <a:ext cx="2766368" cy="2152891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1979712" y="18864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FF00"/>
                </a:solidFill>
              </a:rPr>
              <a:t>Chiara </a:t>
            </a:r>
            <a:r>
              <a:rPr lang="it-IT" sz="2800" b="1" dirty="0" err="1" smtClean="0">
                <a:solidFill>
                  <a:srgbClr val="FFFF00"/>
                </a:solidFill>
              </a:rPr>
              <a:t>Tati</a:t>
            </a:r>
            <a:r>
              <a:rPr lang="it-IT" sz="2800" b="1" dirty="0" smtClean="0">
                <a:solidFill>
                  <a:srgbClr val="FFFF00"/>
                </a:solidFill>
              </a:rPr>
              <a:t>  III E</a:t>
            </a:r>
          </a:p>
          <a:p>
            <a:pPr algn="ctr"/>
            <a:r>
              <a:rPr lang="it-IT" sz="2800" b="1" dirty="0" smtClean="0">
                <a:solidFill>
                  <a:srgbClr val="FFFF00"/>
                </a:solidFill>
              </a:rPr>
              <a:t>Martina Calabrese </a:t>
            </a:r>
            <a:r>
              <a:rPr lang="it-IT" sz="2800" b="1" dirty="0" err="1" smtClean="0">
                <a:solidFill>
                  <a:srgbClr val="FFFF00"/>
                </a:solidFill>
              </a:rPr>
              <a:t>III</a:t>
            </a:r>
            <a:r>
              <a:rPr lang="it-IT" sz="2800" b="1" dirty="0" smtClean="0">
                <a:solidFill>
                  <a:srgbClr val="FFFF00"/>
                </a:solidFill>
              </a:rPr>
              <a:t> E</a:t>
            </a:r>
          </a:p>
          <a:p>
            <a:pPr algn="ctr"/>
            <a:r>
              <a:rPr lang="it-IT" sz="2800" b="1" dirty="0" smtClean="0">
                <a:solidFill>
                  <a:srgbClr val="FFFF00"/>
                </a:solidFill>
              </a:rPr>
              <a:t>Ludovica Longo III D     </a:t>
            </a:r>
            <a:endParaRPr lang="it-IT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53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INTRODUZIONE AL DNA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484784"/>
            <a:ext cx="5328592" cy="5112568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Struttura del DNA (Acido desossiribonucleico)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Struttura a doppia elica costituita da due filamenti complementari;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Scheletro formato da zucchero (desossiribosio) e da un gruppo fosfato (carico negativamente);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Pioli interni formati da 4 basi azotate: guanina-citosina / adenina-timina.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630" y="2204864"/>
            <a:ext cx="3433794" cy="27363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8161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76672"/>
            <a:ext cx="4392488" cy="5733405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Alleli e genotipi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In genetica si definiscono alleli le due o più forme alternative dello stesso gene che si trovano nella stessa posizione su ciascun cromosoma omologo;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Un allele è portato dal padre, l’altro dalla madre;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Il genotipo (assetto genetico): omozigote (alleli uguali); eterozigote (alleli diversi).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72816"/>
            <a:ext cx="3658662" cy="28530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5185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ESPERIMENTO</a:t>
            </a:r>
            <a:endParaRPr lang="it-IT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ESTRAZIONE DI DNA DALLA SALIVA;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AMPLIFICAZIONE MEDIANTE PCR;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ELETTROFORESI SU GEL DI AGAROSIO;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ANALISI GENETICA.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90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76672"/>
            <a:ext cx="7992888" cy="4680520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ESTRAZIONE DI DNA DALLA SALIVA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Immergere il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cotton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fioc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una provetta contenente 600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 di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(per aprire le cellule e far uscire il DNA);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Vortex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per 30 secondi;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Strofinare il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cotton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fioc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per 30 secondi nella parte interna della guancia;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Mettere la provetta a 95°C per 5 minuti (per privare il DNA delle proteine associate)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Dopo averlo strizzato, rimuovere il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cotton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fioc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e neutralizzare la soluzione con 60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 di Tris pH8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772388"/>
            <a:ext cx="3528392" cy="18146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297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PCR (POLYMERASE CHAIN REACTION) PER VNTR DEL GENE DELLA TELOMERASI UMANA (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hTERT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                 </a:t>
            </a:r>
            <a:endParaRPr lang="it-IT" sz="24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it-IT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Scopo: amplificazione del DNA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Preparazione Master Mix x5: 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Dh2o 64.5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l;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Buffer 5x 25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 (per mantenere il PH stabile);</a:t>
            </a: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Primer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Forward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5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 (complementari all’estremità del segmento da riprodurre);</a:t>
            </a: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Primer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Reverse 5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l;</a:t>
            </a:r>
          </a:p>
          <a:p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Taq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Polymerase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 (enzima);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DNA 100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 5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l.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</p:txBody>
      </p:sp>
      <p:sp>
        <p:nvSpPr>
          <p:cNvPr id="5" name="Freccia a destra 4"/>
          <p:cNvSpPr/>
          <p:nvPr/>
        </p:nvSpPr>
        <p:spPr>
          <a:xfrm>
            <a:off x="1115616" y="2301383"/>
            <a:ext cx="648072" cy="3830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4904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68760"/>
            <a:ext cx="6840760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2400" u="sng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unzionamento del </a:t>
            </a:r>
            <a:r>
              <a:rPr lang="it-IT" sz="2400" u="sng" dirty="0" err="1" smtClean="0">
                <a:latin typeface="Times New Roman" pitchFamily="18" charset="0"/>
                <a:cs typeface="Times New Roman" pitchFamily="18" charset="0"/>
              </a:rPr>
              <a:t>Termociclatore</a:t>
            </a:r>
            <a:endParaRPr lang="it-IT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Il funzionamento è articolato in 3 fasi: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Fase iniziale a 95 °C per 10 minuti;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Ripetizione dei seguenti tre cicli per 35 volte: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Denaturazione del DNA a 95 °C per 30 secondi;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Appaiamento dei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primer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annealing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Estensione (prolungamento) a 72 °C per 5 minuti;</a:t>
            </a:r>
          </a:p>
          <a:p>
            <a:pPr marL="0" indent="0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Fase finale di ibridazione: 5 </a:t>
            </a:r>
            <a:r>
              <a:rPr lang="it-IT" sz="2600" dirty="0" smtClean="0">
                <a:latin typeface="Times New Roman" pitchFamily="18" charset="0"/>
                <a:cs typeface="Times New Roman" pitchFamily="18" charset="0"/>
              </a:rPr>
              <a:t>minuti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 72 °C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04664"/>
            <a:ext cx="3280162" cy="29125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0215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404664"/>
            <a:ext cx="8219256" cy="5721499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ELETTROFORESI SU GEL DI AGAROSIO </a:t>
            </a:r>
          </a:p>
          <a:p>
            <a:pPr marL="457200" indent="-457200">
              <a:buAutoNum type="arabicPeriod"/>
            </a:pPr>
            <a:endParaRPr lang="it-IT" sz="2400" u="sng" dirty="0" smtClean="0"/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            </a:t>
            </a:r>
            <a:endParaRPr lang="it-IT" sz="2400" u="sng" dirty="0" smtClean="0"/>
          </a:p>
          <a:p>
            <a:pPr marL="0" indent="0">
              <a:buNone/>
            </a:pPr>
            <a:endParaRPr lang="it-IT" sz="2400" u="sng" dirty="0" smtClean="0"/>
          </a:p>
        </p:txBody>
      </p:sp>
      <p:sp>
        <p:nvSpPr>
          <p:cNvPr id="4" name="Freccia a destra 3"/>
          <p:cNvSpPr/>
          <p:nvPr/>
        </p:nvSpPr>
        <p:spPr>
          <a:xfrm>
            <a:off x="1115616" y="1800435"/>
            <a:ext cx="864096" cy="8364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627784" y="1615005"/>
            <a:ext cx="4608512" cy="12073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È definita come la migrazione di particelle cariche sotto      l’influenza di un campo elettrico</a:t>
            </a:r>
            <a:endParaRPr lang="it-I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1130468" y="4360199"/>
            <a:ext cx="83439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627784" y="3861048"/>
            <a:ext cx="4608512" cy="14352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Viene utilizzata per separare, identificare e purificare frammenti di DNA di dimensioni diverse</a:t>
            </a:r>
            <a:endParaRPr lang="it-I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990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400777"/>
            <a:ext cx="8219256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Preparazione gel di </a:t>
            </a:r>
            <a:r>
              <a:rPr lang="it-IT" sz="2400" u="sng" dirty="0" err="1" smtClean="0">
                <a:latin typeface="Times New Roman" pitchFamily="18" charset="0"/>
                <a:cs typeface="Times New Roman" pitchFamily="18" charset="0"/>
              </a:rPr>
              <a:t>agarosio</a:t>
            </a:r>
            <a:r>
              <a:rPr lang="it-IT" sz="24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2,5 g di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agarosio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100 ml TBE 1x;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Aggiungere 2,5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 di Bromuro di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Etidio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(intercalandosi nel DNA lo rende visibile);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Calare nella vaschetta, inserire il pettine e lasciare solidificare.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Freccia a destra 1"/>
          <p:cNvSpPr/>
          <p:nvPr/>
        </p:nvSpPr>
        <p:spPr>
          <a:xfrm rot="20392904">
            <a:off x="3428441" y="3973417"/>
            <a:ext cx="724965" cy="4246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755576" y="4005063"/>
            <a:ext cx="2587644" cy="14886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GEL DI AGAROSIO</a:t>
            </a:r>
            <a:endParaRPr lang="it-I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ccia a destra 7"/>
          <p:cNvSpPr/>
          <p:nvPr/>
        </p:nvSpPr>
        <p:spPr>
          <a:xfrm rot="1184388">
            <a:off x="3376910" y="4933710"/>
            <a:ext cx="739699" cy="448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547026" y="3002700"/>
            <a:ext cx="2473246" cy="17179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811541" y="3261527"/>
            <a:ext cx="1944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supporto sul quale avviene l’elettroforesi</a:t>
            </a:r>
            <a:endParaRPr lang="it-I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3995936" y="4720684"/>
            <a:ext cx="4032448" cy="21373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Setaccio molecolare per separare molecole di DNA  in base alle dimensioni</a:t>
            </a:r>
            <a:endParaRPr lang="it-I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697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574</Words>
  <Application>Microsoft Office PowerPoint</Application>
  <PresentationFormat>Presentazione su schermo (4:3)</PresentationFormat>
  <Paragraphs>73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PROGRAMMA ALTERNANZA SCUOLA LAVORO IBPM CNR  12-16 FEBBRAIO 2018</vt:lpstr>
      <vt:lpstr>INTRODUZIONE AL DNA</vt:lpstr>
      <vt:lpstr>Diapositiva 3</vt:lpstr>
      <vt:lpstr>ESPERIMENTO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ALTERNANZA SCUOLA LAVORO 12-17 FEBBRAIO 2017</dc:title>
  <dc:creator>Pasteur</dc:creator>
  <cp:lastModifiedBy>samantha</cp:lastModifiedBy>
  <cp:revision>26</cp:revision>
  <dcterms:created xsi:type="dcterms:W3CDTF">2018-02-15T13:05:44Z</dcterms:created>
  <dcterms:modified xsi:type="dcterms:W3CDTF">2018-02-20T16:48:25Z</dcterms:modified>
</cp:coreProperties>
</file>